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3" roundtripDataSignature="AMtx7miSD2cunINS0GrPKBuRvAEbhMrA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8333F91-873A-4D7C-9828-88A856A29396}">
  <a:tblStyle styleId="{D8333F91-873A-4D7C-9828-88A856A2939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E8EBF5"/>
          </a:solidFill>
        </a:fill>
      </a:tcStyle>
    </a:lastRow>
    <a:seCell>
      <a:tcTxStyle/>
    </a:seCell>
    <a:swCell>
      <a:tcTxStyle/>
    </a:swCell>
    <a:firstRow>
      <a:tcTxStyle b="on" i="off"/>
      <a:tcStyle>
        <a:fill>
          <a:solidFill>
            <a:srgbClr val="E8EBF5"/>
          </a:solidFill>
        </a:fill>
      </a:tcStyle>
    </a:firstRow>
    <a:neCell>
      <a:tcTxStyle/>
    </a:neCell>
    <a:nwCell>
      <a:tcTxStyle/>
    </a:nwCell>
  </a:tblStyle>
  <a:tblStyle styleId="{EDE5F976-F930-4603-B825-CF2442F1B6D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customschemas.google.com/relationships/presentationmetadata" Target="meta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(as C++ is syntactically complex and needs manual memory management).</a:t>
            </a:r>
            <a:endParaRPr/>
          </a:p>
        </p:txBody>
      </p:sp>
      <p:sp>
        <p:nvSpPr>
          <p:cNvPr id="249" name="Google Shape;249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0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4400"/>
              <a:buFont typeface="Calibri"/>
              <a:buNone/>
              <a:defRPr b="1">
                <a:solidFill>
                  <a:srgbClr val="2F549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0"/>
          <p:cNvSpPr txBox="1"/>
          <p:nvPr>
            <p:ph idx="1" type="body"/>
          </p:nvPr>
        </p:nvSpPr>
        <p:spPr>
          <a:xfrm>
            <a:off x="775447" y="1400783"/>
            <a:ext cx="10578353" cy="4776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30"/>
          <p:cNvSpPr/>
          <p:nvPr/>
        </p:nvSpPr>
        <p:spPr>
          <a:xfrm>
            <a:off x="775447" y="1013012"/>
            <a:ext cx="10578353" cy="124433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2F5496"/>
              </a:gs>
              <a:gs pos="83000">
                <a:srgbClr val="1F3864"/>
              </a:gs>
              <a:gs pos="100000">
                <a:srgbClr val="1F3864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3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3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3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3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3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1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anaconda.com/" TargetMode="External"/><Relationship Id="rId4" Type="http://schemas.openxmlformats.org/officeDocument/2006/relationships/hyperlink" Target="https://docs.anaconda.com/anaconda/install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jp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jpg"/><Relationship Id="rId4" Type="http://schemas.openxmlformats.org/officeDocument/2006/relationships/image" Target="../media/image22.png"/><Relationship Id="rId5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jpg"/><Relationship Id="rId4" Type="http://schemas.openxmlformats.org/officeDocument/2006/relationships/image" Target="../media/image16.png"/><Relationship Id="rId5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9.png"/><Relationship Id="rId6" Type="http://schemas.openxmlformats.org/officeDocument/2006/relationships/image" Target="../media/image14.png"/><Relationship Id="rId7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Relationship Id="rId5" Type="http://schemas.openxmlformats.org/officeDocument/2006/relationships/image" Target="../media/image13.png"/><Relationship Id="rId6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>
            <p:ph type="ctrTitle"/>
          </p:nvPr>
        </p:nvSpPr>
        <p:spPr>
          <a:xfrm>
            <a:off x="1513002" y="887150"/>
            <a:ext cx="9165996" cy="283972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5400"/>
              <a:buFont typeface="Times New Roman"/>
              <a:buNone/>
            </a:pPr>
            <a:r>
              <a:rPr b="0" lang="en-US" sz="5400" u="none" strike="noStrike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CSE 4128</a:t>
            </a:r>
            <a:br>
              <a:rPr b="0" lang="en-US" sz="5400" u="none" strike="noStrike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b="0" lang="en-US" sz="5400" u="none" strike="noStrike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0" lang="en-US" sz="4000" u="none" strike="noStrike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Processing and Computer Vision Laboratory</a:t>
            </a:r>
            <a:endParaRPr b="0" sz="2330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2117881" y="4087894"/>
            <a:ext cx="3616888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Dr. Sk. Md. Masudul Ahsan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Professor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Dept. of CSE, KUET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7061514" y="4087894"/>
            <a:ext cx="251774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Dipannita Biswas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Lecturer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Dept. of CSE, KUET</a:t>
            </a:r>
            <a:endParaRPr/>
          </a:p>
        </p:txBody>
      </p:sp>
      <p:sp>
        <p:nvSpPr>
          <p:cNvPr id="92" name="Google Shape;92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</a:t>
            </a:r>
            <a:endParaRPr/>
          </a:p>
        </p:txBody>
      </p:sp>
      <p:graphicFrame>
        <p:nvGraphicFramePr>
          <p:cNvPr id="185" name="Google Shape;185;p10"/>
          <p:cNvGraphicFramePr/>
          <p:nvPr/>
        </p:nvGraphicFramePr>
        <p:xfrm>
          <a:off x="838200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580850"/>
                <a:gridCol w="580850"/>
                <a:gridCol w="580850"/>
                <a:gridCol w="580850"/>
                <a:gridCol w="580850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86" name="Google Shape;186;p10"/>
          <p:cNvSpPr txBox="1"/>
          <p:nvPr/>
        </p:nvSpPr>
        <p:spPr>
          <a:xfrm>
            <a:off x="1904214" y="5835192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/>
          </a:p>
        </p:txBody>
      </p:sp>
      <p:sp>
        <p:nvSpPr>
          <p:cNvPr id="187" name="Google Shape;187;p10"/>
          <p:cNvSpPr txBox="1"/>
          <p:nvPr/>
        </p:nvSpPr>
        <p:spPr>
          <a:xfrm>
            <a:off x="5693790" y="5731497"/>
            <a:ext cx="6570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I(X,Y)</a:t>
            </a:r>
            <a:endParaRPr/>
          </a:p>
        </p:txBody>
      </p:sp>
      <p:sp>
        <p:nvSpPr>
          <p:cNvPr id="188" name="Google Shape;188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189" name="Google Shape;189;p10"/>
          <p:cNvGraphicFramePr/>
          <p:nvPr/>
        </p:nvGraphicFramePr>
        <p:xfrm>
          <a:off x="4912933" y="32066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65450"/>
                <a:gridCol w="665450"/>
                <a:gridCol w="665450"/>
              </a:tblGrid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0" name="Google Shape;190;p10"/>
          <p:cNvGraphicFramePr/>
          <p:nvPr/>
        </p:nvGraphicFramePr>
        <p:xfrm>
          <a:off x="7661311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06575"/>
                <a:gridCol w="606575"/>
                <a:gridCol w="606575"/>
                <a:gridCol w="606575"/>
                <a:gridCol w="606575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91" name="Google Shape;191;p10"/>
          <p:cNvSpPr txBox="1"/>
          <p:nvPr/>
        </p:nvSpPr>
        <p:spPr>
          <a:xfrm>
            <a:off x="9159972" y="5731497"/>
            <a:ext cx="9840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 * I(X,Y)</a:t>
            </a:r>
            <a:endParaRPr/>
          </a:p>
        </p:txBody>
      </p:sp>
      <p:sp>
        <p:nvSpPr>
          <p:cNvPr id="192" name="Google Shape;192;p10"/>
          <p:cNvSpPr txBox="1"/>
          <p:nvPr/>
        </p:nvSpPr>
        <p:spPr>
          <a:xfrm>
            <a:off x="939338" y="1679171"/>
            <a:ext cx="7720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 5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</a:t>
            </a:r>
            <a:endParaRPr/>
          </a:p>
        </p:txBody>
      </p:sp>
      <p:graphicFrame>
        <p:nvGraphicFramePr>
          <p:cNvPr id="198" name="Google Shape;198;p11"/>
          <p:cNvGraphicFramePr/>
          <p:nvPr/>
        </p:nvGraphicFramePr>
        <p:xfrm>
          <a:off x="838200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580850"/>
                <a:gridCol w="580850"/>
                <a:gridCol w="580850"/>
                <a:gridCol w="580850"/>
                <a:gridCol w="580850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99" name="Google Shape;199;p11"/>
          <p:cNvSpPr txBox="1"/>
          <p:nvPr/>
        </p:nvSpPr>
        <p:spPr>
          <a:xfrm>
            <a:off x="1904214" y="5835192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/>
          </a:p>
        </p:txBody>
      </p:sp>
      <p:sp>
        <p:nvSpPr>
          <p:cNvPr id="200" name="Google Shape;200;p11"/>
          <p:cNvSpPr txBox="1"/>
          <p:nvPr/>
        </p:nvSpPr>
        <p:spPr>
          <a:xfrm>
            <a:off x="5693790" y="5731497"/>
            <a:ext cx="6570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I(X,Y)</a:t>
            </a:r>
            <a:endParaRPr/>
          </a:p>
        </p:txBody>
      </p:sp>
      <p:sp>
        <p:nvSpPr>
          <p:cNvPr id="201" name="Google Shape;201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02" name="Google Shape;202;p11"/>
          <p:cNvGraphicFramePr/>
          <p:nvPr/>
        </p:nvGraphicFramePr>
        <p:xfrm>
          <a:off x="4912933" y="32066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65450"/>
                <a:gridCol w="665450"/>
                <a:gridCol w="665450"/>
              </a:tblGrid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3" name="Google Shape;203;p11"/>
          <p:cNvGraphicFramePr/>
          <p:nvPr/>
        </p:nvGraphicFramePr>
        <p:xfrm>
          <a:off x="7661311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06575"/>
                <a:gridCol w="606575"/>
                <a:gridCol w="606575"/>
                <a:gridCol w="606575"/>
                <a:gridCol w="606575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04" name="Google Shape;204;p11"/>
          <p:cNvSpPr txBox="1"/>
          <p:nvPr/>
        </p:nvSpPr>
        <p:spPr>
          <a:xfrm>
            <a:off x="9159972" y="5731497"/>
            <a:ext cx="9840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 * I(X,Y)</a:t>
            </a:r>
            <a:endParaRPr/>
          </a:p>
        </p:txBody>
      </p:sp>
      <p:sp>
        <p:nvSpPr>
          <p:cNvPr id="205" name="Google Shape;205;p11"/>
          <p:cNvSpPr txBox="1"/>
          <p:nvPr/>
        </p:nvSpPr>
        <p:spPr>
          <a:xfrm>
            <a:off x="939338" y="1679171"/>
            <a:ext cx="7720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 6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</a:t>
            </a:r>
            <a:endParaRPr/>
          </a:p>
        </p:txBody>
      </p:sp>
      <p:graphicFrame>
        <p:nvGraphicFramePr>
          <p:cNvPr id="211" name="Google Shape;211;p12"/>
          <p:cNvGraphicFramePr/>
          <p:nvPr/>
        </p:nvGraphicFramePr>
        <p:xfrm>
          <a:off x="838200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580850"/>
                <a:gridCol w="580850"/>
                <a:gridCol w="580850"/>
                <a:gridCol w="580850"/>
                <a:gridCol w="580850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12" name="Google Shape;212;p12"/>
          <p:cNvSpPr txBox="1"/>
          <p:nvPr/>
        </p:nvSpPr>
        <p:spPr>
          <a:xfrm>
            <a:off x="1904214" y="5835192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/>
          </a:p>
        </p:txBody>
      </p:sp>
      <p:sp>
        <p:nvSpPr>
          <p:cNvPr id="213" name="Google Shape;213;p12"/>
          <p:cNvSpPr txBox="1"/>
          <p:nvPr/>
        </p:nvSpPr>
        <p:spPr>
          <a:xfrm>
            <a:off x="5693790" y="5731497"/>
            <a:ext cx="6570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I(X,Y)</a:t>
            </a:r>
            <a:endParaRPr/>
          </a:p>
        </p:txBody>
      </p:sp>
      <p:sp>
        <p:nvSpPr>
          <p:cNvPr id="214" name="Google Shape;21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15" name="Google Shape;215;p12"/>
          <p:cNvGraphicFramePr/>
          <p:nvPr/>
        </p:nvGraphicFramePr>
        <p:xfrm>
          <a:off x="4912933" y="32066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65450"/>
                <a:gridCol w="665450"/>
                <a:gridCol w="665450"/>
              </a:tblGrid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6" name="Google Shape;216;p12"/>
          <p:cNvGraphicFramePr/>
          <p:nvPr/>
        </p:nvGraphicFramePr>
        <p:xfrm>
          <a:off x="7661311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06575"/>
                <a:gridCol w="606575"/>
                <a:gridCol w="606575"/>
                <a:gridCol w="606575"/>
                <a:gridCol w="606575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17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17" name="Google Shape;217;p12"/>
          <p:cNvSpPr txBox="1"/>
          <p:nvPr/>
        </p:nvSpPr>
        <p:spPr>
          <a:xfrm>
            <a:off x="9159972" y="5731497"/>
            <a:ext cx="9840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 * I(X,Y)</a:t>
            </a:r>
            <a:endParaRPr/>
          </a:p>
        </p:txBody>
      </p:sp>
      <p:sp>
        <p:nvSpPr>
          <p:cNvPr id="218" name="Google Shape;218;p12"/>
          <p:cNvSpPr txBox="1"/>
          <p:nvPr/>
        </p:nvSpPr>
        <p:spPr>
          <a:xfrm>
            <a:off x="939338" y="1679171"/>
            <a:ext cx="7720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 7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3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</a:t>
            </a:r>
            <a:endParaRPr/>
          </a:p>
        </p:txBody>
      </p:sp>
      <p:graphicFrame>
        <p:nvGraphicFramePr>
          <p:cNvPr id="224" name="Google Shape;224;p13"/>
          <p:cNvGraphicFramePr/>
          <p:nvPr/>
        </p:nvGraphicFramePr>
        <p:xfrm>
          <a:off x="838200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580850"/>
                <a:gridCol w="580850"/>
                <a:gridCol w="580850"/>
                <a:gridCol w="580850"/>
                <a:gridCol w="580850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25" name="Google Shape;225;p13"/>
          <p:cNvSpPr txBox="1"/>
          <p:nvPr/>
        </p:nvSpPr>
        <p:spPr>
          <a:xfrm>
            <a:off x="1904214" y="5835192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/>
          </a:p>
        </p:txBody>
      </p:sp>
      <p:sp>
        <p:nvSpPr>
          <p:cNvPr id="226" name="Google Shape;226;p13"/>
          <p:cNvSpPr txBox="1"/>
          <p:nvPr/>
        </p:nvSpPr>
        <p:spPr>
          <a:xfrm>
            <a:off x="5693790" y="5731497"/>
            <a:ext cx="6570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I(X,Y)</a:t>
            </a:r>
            <a:endParaRPr/>
          </a:p>
        </p:txBody>
      </p:sp>
      <p:sp>
        <p:nvSpPr>
          <p:cNvPr id="227" name="Google Shape;22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28" name="Google Shape;228;p13"/>
          <p:cNvGraphicFramePr/>
          <p:nvPr/>
        </p:nvGraphicFramePr>
        <p:xfrm>
          <a:off x="4912933" y="32066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65450"/>
                <a:gridCol w="665450"/>
                <a:gridCol w="665450"/>
              </a:tblGrid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29" name="Google Shape;229;p13"/>
          <p:cNvGraphicFramePr/>
          <p:nvPr/>
        </p:nvGraphicFramePr>
        <p:xfrm>
          <a:off x="7661311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06575"/>
                <a:gridCol w="606575"/>
                <a:gridCol w="606575"/>
                <a:gridCol w="606575"/>
                <a:gridCol w="606575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17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30" name="Google Shape;230;p13"/>
          <p:cNvSpPr txBox="1"/>
          <p:nvPr/>
        </p:nvSpPr>
        <p:spPr>
          <a:xfrm>
            <a:off x="9159972" y="5731497"/>
            <a:ext cx="9840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 * I(X,Y)</a:t>
            </a:r>
            <a:endParaRPr/>
          </a:p>
        </p:txBody>
      </p:sp>
      <p:sp>
        <p:nvSpPr>
          <p:cNvPr id="231" name="Google Shape;231;p13"/>
          <p:cNvSpPr txBox="1"/>
          <p:nvPr/>
        </p:nvSpPr>
        <p:spPr>
          <a:xfrm>
            <a:off x="939338" y="1679171"/>
            <a:ext cx="7720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 8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4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</a:t>
            </a:r>
            <a:endParaRPr/>
          </a:p>
        </p:txBody>
      </p:sp>
      <p:graphicFrame>
        <p:nvGraphicFramePr>
          <p:cNvPr id="237" name="Google Shape;237;p14"/>
          <p:cNvGraphicFramePr/>
          <p:nvPr/>
        </p:nvGraphicFramePr>
        <p:xfrm>
          <a:off x="838200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580850"/>
                <a:gridCol w="580850"/>
                <a:gridCol w="580850"/>
                <a:gridCol w="580850"/>
                <a:gridCol w="580850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8" name="Google Shape;238;p14"/>
          <p:cNvGraphicFramePr/>
          <p:nvPr/>
        </p:nvGraphicFramePr>
        <p:xfrm>
          <a:off x="7661311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06575"/>
                <a:gridCol w="606575"/>
                <a:gridCol w="606575"/>
                <a:gridCol w="606575"/>
                <a:gridCol w="606575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17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39" name="Google Shape;239;p14"/>
          <p:cNvSpPr txBox="1"/>
          <p:nvPr/>
        </p:nvSpPr>
        <p:spPr>
          <a:xfrm>
            <a:off x="1904214" y="5835192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/>
          </a:p>
        </p:txBody>
      </p:sp>
      <p:sp>
        <p:nvSpPr>
          <p:cNvPr id="240" name="Google Shape;240;p14"/>
          <p:cNvSpPr txBox="1"/>
          <p:nvPr/>
        </p:nvSpPr>
        <p:spPr>
          <a:xfrm>
            <a:off x="5693790" y="5731497"/>
            <a:ext cx="6570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I(X,Y)</a:t>
            </a:r>
            <a:endParaRPr/>
          </a:p>
        </p:txBody>
      </p:sp>
      <p:sp>
        <p:nvSpPr>
          <p:cNvPr id="241" name="Google Shape;24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42" name="Google Shape;242;p14"/>
          <p:cNvGraphicFramePr/>
          <p:nvPr/>
        </p:nvGraphicFramePr>
        <p:xfrm>
          <a:off x="4912933" y="32066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65450"/>
                <a:gridCol w="665450"/>
                <a:gridCol w="665450"/>
              </a:tblGrid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</a:tbl>
          </a:graphicData>
        </a:graphic>
      </p:graphicFrame>
      <p:sp>
        <p:nvSpPr>
          <p:cNvPr id="243" name="Google Shape;243;p14"/>
          <p:cNvSpPr txBox="1"/>
          <p:nvPr/>
        </p:nvSpPr>
        <p:spPr>
          <a:xfrm>
            <a:off x="9159972" y="5731497"/>
            <a:ext cx="9840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 * I(X,Y)</a:t>
            </a:r>
            <a:endParaRPr/>
          </a:p>
        </p:txBody>
      </p:sp>
      <p:sp>
        <p:nvSpPr>
          <p:cNvPr id="244" name="Google Shape;244;p14"/>
          <p:cNvSpPr/>
          <p:nvPr/>
        </p:nvSpPr>
        <p:spPr>
          <a:xfrm>
            <a:off x="8262851" y="3316779"/>
            <a:ext cx="1820487" cy="1703170"/>
          </a:xfrm>
          <a:prstGeom prst="rect">
            <a:avLst/>
          </a:prstGeom>
          <a:noFill/>
          <a:ln cap="flat" cmpd="sng" w="57150">
            <a:solidFill>
              <a:srgbClr val="C55A1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14"/>
          <p:cNvSpPr txBox="1"/>
          <p:nvPr/>
        </p:nvSpPr>
        <p:spPr>
          <a:xfrm>
            <a:off x="939338" y="1679171"/>
            <a:ext cx="7720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 9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5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Python as Task Language</a:t>
            </a:r>
            <a:endParaRPr/>
          </a:p>
        </p:txBody>
      </p:sp>
      <p:sp>
        <p:nvSpPr>
          <p:cNvPr id="252" name="Google Shape;252;p15"/>
          <p:cNvSpPr txBox="1"/>
          <p:nvPr>
            <p:ph idx="1" type="body"/>
          </p:nvPr>
        </p:nvSpPr>
        <p:spPr>
          <a:xfrm>
            <a:off x="775447" y="1400783"/>
            <a:ext cx="10578353" cy="4776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Ease of readability and ease of learning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Extensive libraries present, the majority are open source and free.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Generally slower than C++ in terms of raw performance but more user-friendly.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Libraries: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OpenCV (Open Source Computer Vision Library)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NumPy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Matplotlib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3" name="Google Shape;25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6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OpenCV</a:t>
            </a:r>
            <a:endParaRPr/>
          </a:p>
        </p:txBody>
      </p:sp>
      <p:sp>
        <p:nvSpPr>
          <p:cNvPr id="259" name="Google Shape;259;p16"/>
          <p:cNvSpPr txBox="1"/>
          <p:nvPr>
            <p:ph idx="1" type="body"/>
          </p:nvPr>
        </p:nvSpPr>
        <p:spPr>
          <a:xfrm>
            <a:off x="775447" y="1400783"/>
            <a:ext cx="10578353" cy="4776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0" lang="en-US">
                <a:latin typeface="Times New Roman"/>
                <a:ea typeface="Times New Roman"/>
                <a:cs typeface="Times New Roman"/>
                <a:sym typeface="Times New Roman"/>
              </a:rPr>
              <a:t>OpenCV</a:t>
            </a:r>
            <a:r>
              <a:rPr b="0" i="0" lang="en-US">
                <a:latin typeface="Times New Roman"/>
                <a:ea typeface="Times New Roman"/>
                <a:cs typeface="Times New Roman"/>
                <a:sym typeface="Times New Roman"/>
              </a:rPr>
              <a:t> is faster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0" i="0" lang="en-US">
                <a:latin typeface="Times New Roman"/>
                <a:ea typeface="Times New Roman"/>
                <a:cs typeface="Times New Roman"/>
                <a:sym typeface="Times New Roman"/>
              </a:rPr>
              <a:t>It also can perform certain computer vision-specific operations, like object detection, feature extraction, image segmentation, etc.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0" i="0" lang="en-US">
                <a:latin typeface="Times New Roman"/>
                <a:ea typeface="Times New Roman"/>
                <a:cs typeface="Times New Roman"/>
                <a:sym typeface="Times New Roman"/>
              </a:rPr>
              <a:t>Integrates well with libraries like NumPy, scikit-learn, TensorFlow, and </a:t>
            </a: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other </a:t>
            </a:r>
            <a:r>
              <a:rPr b="0" i="0" lang="en-US">
                <a:latin typeface="Times New Roman"/>
                <a:ea typeface="Times New Roman"/>
                <a:cs typeface="Times New Roman"/>
                <a:sym typeface="Times New Roman"/>
              </a:rPr>
              <a:t>computer vision and machine learning libraries.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0" name="Google Shape;26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Installation</a:t>
            </a:r>
            <a:r>
              <a:rPr lang="en-US"/>
              <a:t> </a:t>
            </a:r>
            <a:endParaRPr/>
          </a:p>
        </p:txBody>
      </p:sp>
      <p:sp>
        <p:nvSpPr>
          <p:cNvPr id="266" name="Google Shape;266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7" name="Google Shape;267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Download </a:t>
            </a:r>
            <a:r>
              <a:rPr lang="en-US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Anaconda installer</a:t>
            </a: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Installation link: </a:t>
            </a:r>
            <a:r>
              <a:rPr lang="en-US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https://docs.anaconda.com/anaconda/install/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OpenCV installation on Anaconda prompt: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b="0" i="0"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pip install opencv-python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b="0" i="0"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pip install opencv-contrib-python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For updating pip: </a:t>
            </a:r>
            <a:r>
              <a:rPr b="0" i="0" lang="en-US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-m pip install --upgrade pip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Classwork</a:t>
            </a:r>
            <a:endParaRPr/>
          </a:p>
        </p:txBody>
      </p:sp>
      <p:pic>
        <p:nvPicPr>
          <p:cNvPr id="273" name="Google Shape;273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99758" y="882543"/>
            <a:ext cx="28575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5" name="Google Shape;275;p18"/>
          <p:cNvSpPr txBox="1"/>
          <p:nvPr/>
        </p:nvSpPr>
        <p:spPr>
          <a:xfrm>
            <a:off x="10296525" y="2000250"/>
            <a:ext cx="73289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</a:t>
            </a:r>
            <a:endParaRPr/>
          </a:p>
        </p:txBody>
      </p:sp>
      <p:sp>
        <p:nvSpPr>
          <p:cNvPr id="276" name="Google Shape;276;p18"/>
          <p:cNvSpPr txBox="1"/>
          <p:nvPr/>
        </p:nvSpPr>
        <p:spPr>
          <a:xfrm>
            <a:off x="10208359" y="4675643"/>
            <a:ext cx="90922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Output </a:t>
            </a:r>
            <a:endParaRPr/>
          </a:p>
        </p:txBody>
      </p:sp>
      <p:pic>
        <p:nvPicPr>
          <p:cNvPr id="277" name="Google Shape;27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4700" y="3842685"/>
            <a:ext cx="2857500" cy="2798986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18"/>
          <p:cNvSpPr txBox="1"/>
          <p:nvPr/>
        </p:nvSpPr>
        <p:spPr>
          <a:xfrm>
            <a:off x="933255" y="1295631"/>
            <a:ext cx="5162746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Read the Image and Apply appropriate padding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Apply convolution on the padded image using the Given a 5x5 kernel with center at (2,2)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Normalize and crop the original size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 output of each step</a:t>
            </a:r>
            <a:endParaRPr/>
          </a:p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9" name="Google Shape;279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6164" y="5419094"/>
            <a:ext cx="5655586" cy="1222577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18"/>
          <p:cNvSpPr txBox="1"/>
          <p:nvPr/>
        </p:nvSpPr>
        <p:spPr>
          <a:xfrm>
            <a:off x="2758651" y="2889204"/>
            <a:ext cx="1590611" cy="1938992"/>
          </a:xfrm>
          <a:prstGeom prst="rect">
            <a:avLst/>
          </a:prstGeom>
          <a:solidFill>
            <a:srgbClr val="D8E2F3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0  1  2  1  0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1  3  5  3  1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2  5 </a:t>
            </a:r>
            <a:r>
              <a:rPr lang="en-US" sz="2400">
                <a:solidFill>
                  <a:schemeClr val="dk1"/>
                </a:solidFill>
                <a:highlight>
                  <a:srgbClr val="FFFF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9  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5  2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1  3  5  3  1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0  1  2  1  0</a:t>
            </a:r>
            <a:endParaRPr/>
          </a:p>
        </p:txBody>
      </p:sp>
      <p:sp>
        <p:nvSpPr>
          <p:cNvPr id="281" name="Google Shape;281;p18"/>
          <p:cNvSpPr/>
          <p:nvPr/>
        </p:nvSpPr>
        <p:spPr>
          <a:xfrm>
            <a:off x="2525413" y="2906941"/>
            <a:ext cx="1978500" cy="1871400"/>
          </a:xfrm>
          <a:prstGeom prst="bracketPair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8"/>
          <p:cNvSpPr txBox="1"/>
          <p:nvPr/>
        </p:nvSpPr>
        <p:spPr>
          <a:xfrm>
            <a:off x="1038594" y="3381020"/>
            <a:ext cx="127874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Kernel =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9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Classwork</a:t>
            </a:r>
            <a:endParaRPr/>
          </a:p>
        </p:txBody>
      </p:sp>
      <p:sp>
        <p:nvSpPr>
          <p:cNvPr id="288" name="Google Shape;288;p19"/>
          <p:cNvSpPr txBox="1"/>
          <p:nvPr>
            <p:ph idx="1" type="body"/>
          </p:nvPr>
        </p:nvSpPr>
        <p:spPr>
          <a:xfrm>
            <a:off x="775447" y="1400784"/>
            <a:ext cx="10721055" cy="10757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Apply 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Prewitt operator </a:t>
            </a: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using 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Convolution </a:t>
            </a: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where the center of the kernel is at (0,0):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b="0" i="0" lang="en-US" sz="2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works like as first order derivate and calculates the difference of pixel intensities in a edge region.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747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9" name="Google Shape;28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90" name="Google Shape;290;p19"/>
          <p:cNvGraphicFramePr/>
          <p:nvPr/>
        </p:nvGraphicFramePr>
        <p:xfrm>
          <a:off x="2019992" y="291922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{D8333F91-873A-4D7C-9828-88A856A29396}</a:tableStyleId>
              </a:tblPr>
              <a:tblGrid>
                <a:gridCol w="731525"/>
                <a:gridCol w="731525"/>
                <a:gridCol w="731525"/>
              </a:tblGrid>
              <a:tr h="576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/>
                        <a:t>-1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76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76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aphicFrame>
        <p:nvGraphicFramePr>
          <p:cNvPr id="291" name="Google Shape;291;p19"/>
          <p:cNvGraphicFramePr/>
          <p:nvPr/>
        </p:nvGraphicFramePr>
        <p:xfrm>
          <a:off x="7065818" y="290054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{D8333F91-873A-4D7C-9828-88A856A29396}</a:tableStyleId>
              </a:tblPr>
              <a:tblGrid>
                <a:gridCol w="731525"/>
                <a:gridCol w="731525"/>
                <a:gridCol w="731525"/>
              </a:tblGrid>
              <a:tr h="576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/>
                        <a:t>-1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/>
                        <a:t>-1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/>
                        <a:t>-1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76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76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92" name="Google Shape;292;p19"/>
          <p:cNvSpPr txBox="1"/>
          <p:nvPr/>
        </p:nvSpPr>
        <p:spPr>
          <a:xfrm>
            <a:off x="1049518" y="5000843"/>
            <a:ext cx="472092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b="1" baseline="-25000" i="0"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b="1" i="0"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will find the edges in the </a:t>
            </a: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vertical</a:t>
            </a:r>
            <a:r>
              <a:rPr b="0" i="0"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direction 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3" name="Google Shape;293;p19"/>
          <p:cNvSpPr txBox="1"/>
          <p:nvPr/>
        </p:nvSpPr>
        <p:spPr>
          <a:xfrm>
            <a:off x="6421562" y="5052614"/>
            <a:ext cx="43595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b="1" baseline="-25000" i="0"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b="1" i="0"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will find edges in the </a:t>
            </a: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horizontal</a:t>
            </a:r>
            <a:r>
              <a:rPr b="0" i="0"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direction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Course Outlines</a:t>
            </a:r>
            <a:endParaRPr/>
          </a:p>
        </p:txBody>
      </p:sp>
      <p:graphicFrame>
        <p:nvGraphicFramePr>
          <p:cNvPr id="98" name="Google Shape;98;p2"/>
          <p:cNvGraphicFramePr/>
          <p:nvPr/>
        </p:nvGraphicFramePr>
        <p:xfrm>
          <a:off x="1152524" y="2147889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{D8333F91-873A-4D7C-9828-88A856A29396}</a:tableStyleId>
              </a:tblPr>
              <a:tblGrid>
                <a:gridCol w="1322225"/>
                <a:gridCol w="7869400"/>
              </a:tblGrid>
              <a:tr h="5374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WEEK 1</a:t>
                      </a:r>
                      <a:endParaRPr b="1" sz="20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Convolution </a:t>
                      </a:r>
                      <a:endParaRPr/>
                    </a:p>
                  </a:txBody>
                  <a:tcPr marT="0" marB="0" marR="68575" marL="68575"/>
                </a:tc>
              </a:tr>
              <a:tr h="4960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WEEK 2</a:t>
                      </a:r>
                      <a:endParaRPr b="1" sz="20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Segmentation applying  edge detection and thresholding</a:t>
                      </a:r>
                      <a:endParaRPr/>
                    </a:p>
                  </a:txBody>
                  <a:tcPr marT="0" marB="0" marR="68575" marL="68575"/>
                </a:tc>
              </a:tr>
              <a:tr h="5511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WEEK 3</a:t>
                      </a:r>
                      <a:endParaRPr b="1" sz="20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Histogram equalization and matching</a:t>
                      </a:r>
                      <a:endParaRPr b="0" sz="20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/>
                </a:tc>
              </a:tr>
              <a:tr h="5603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WEEK 4</a:t>
                      </a:r>
                      <a:endParaRPr b="1" sz="20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Frequency Domain Filtering</a:t>
                      </a:r>
                      <a:endParaRPr b="0" sz="20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/>
                </a:tc>
              </a:tr>
              <a:tr h="5934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WEEK 5</a:t>
                      </a:r>
                      <a:endParaRPr b="1" sz="20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Region Descriptors  </a:t>
                      </a:r>
                      <a:endParaRPr b="0" sz="20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/>
                </a:tc>
              </a:tr>
              <a:tr h="5934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WEEK 6</a:t>
                      </a:r>
                      <a:endParaRPr/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Project Showcasing and Labtest</a:t>
                      </a:r>
                      <a:endParaRPr b="0" sz="20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/>
                </a:tc>
              </a:tr>
            </a:tbl>
          </a:graphicData>
        </a:graphic>
      </p:graphicFrame>
      <p:sp>
        <p:nvSpPr>
          <p:cNvPr id="99" name="Google Shape;99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0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Classwork</a:t>
            </a:r>
            <a:endParaRPr/>
          </a:p>
        </p:txBody>
      </p:sp>
      <p:sp>
        <p:nvSpPr>
          <p:cNvPr id="299" name="Google Shape;29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0" name="Google Shape;300;p20"/>
          <p:cNvSpPr txBox="1"/>
          <p:nvPr/>
        </p:nvSpPr>
        <p:spPr>
          <a:xfrm>
            <a:off x="5031656" y="5235059"/>
            <a:ext cx="13372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Applying G</a:t>
            </a:r>
            <a:r>
              <a:rPr baseline="-25000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  </a:t>
            </a:r>
            <a:endParaRPr/>
          </a:p>
        </p:txBody>
      </p:sp>
      <p:sp>
        <p:nvSpPr>
          <p:cNvPr id="301" name="Google Shape;301;p20"/>
          <p:cNvSpPr txBox="1"/>
          <p:nvPr/>
        </p:nvSpPr>
        <p:spPr>
          <a:xfrm>
            <a:off x="8837948" y="5235059"/>
            <a:ext cx="126650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Applying G</a:t>
            </a:r>
            <a:r>
              <a:rPr baseline="-25000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aseline="-25000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0"/>
          <p:cNvSpPr txBox="1"/>
          <p:nvPr/>
        </p:nvSpPr>
        <p:spPr>
          <a:xfrm>
            <a:off x="1797311" y="5235059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</a:t>
            </a:r>
            <a:endParaRPr/>
          </a:p>
        </p:txBody>
      </p:sp>
      <p:pic>
        <p:nvPicPr>
          <p:cNvPr id="303" name="Google Shape;30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4803" y="2117239"/>
            <a:ext cx="28575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2284" y="2117238"/>
            <a:ext cx="2857498" cy="2857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39680" y="2117238"/>
            <a:ext cx="2863038" cy="2857498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0"/>
          <p:cNvSpPr txBox="1"/>
          <p:nvPr/>
        </p:nvSpPr>
        <p:spPr>
          <a:xfrm>
            <a:off x="6356499" y="1352981"/>
            <a:ext cx="248144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of center at (1,1)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1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Classwork</a:t>
            </a:r>
            <a:endParaRPr/>
          </a:p>
        </p:txBody>
      </p:sp>
      <p:sp>
        <p:nvSpPr>
          <p:cNvPr id="312" name="Google Shape;31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3" name="Google Shape;313;p21"/>
          <p:cNvSpPr txBox="1"/>
          <p:nvPr/>
        </p:nvSpPr>
        <p:spPr>
          <a:xfrm>
            <a:off x="5092800" y="5117900"/>
            <a:ext cx="129875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Applying G</a:t>
            </a:r>
            <a:r>
              <a:rPr baseline="-25000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314" name="Google Shape;314;p21"/>
          <p:cNvSpPr txBox="1"/>
          <p:nvPr/>
        </p:nvSpPr>
        <p:spPr>
          <a:xfrm>
            <a:off x="8833560" y="5111546"/>
            <a:ext cx="126650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Applying G</a:t>
            </a:r>
            <a:r>
              <a:rPr baseline="-25000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aseline="-25000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21"/>
          <p:cNvSpPr txBox="1"/>
          <p:nvPr/>
        </p:nvSpPr>
        <p:spPr>
          <a:xfrm>
            <a:off x="1797311" y="5235059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</a:t>
            </a:r>
            <a:endParaRPr/>
          </a:p>
        </p:txBody>
      </p:sp>
      <p:pic>
        <p:nvPicPr>
          <p:cNvPr id="316" name="Google Shape;31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4803" y="2117239"/>
            <a:ext cx="28575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27345" y="2117239"/>
            <a:ext cx="28575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69887" y="2117239"/>
            <a:ext cx="2896115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1"/>
          <p:cNvSpPr txBox="1"/>
          <p:nvPr/>
        </p:nvSpPr>
        <p:spPr>
          <a:xfrm>
            <a:off x="6356499" y="1352981"/>
            <a:ext cx="242245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of center at (0,0)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2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25" name="Google Shape;325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26" name="Google Shape;32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4345" y="1864655"/>
            <a:ext cx="3802710" cy="384843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2"/>
          <p:cNvSpPr txBox="1"/>
          <p:nvPr/>
        </p:nvSpPr>
        <p:spPr>
          <a:xfrm>
            <a:off x="1652588" y="2533650"/>
            <a:ext cx="2771775" cy="460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Gradient Magnitude</a:t>
            </a:r>
            <a:endParaRPr/>
          </a:p>
        </p:txBody>
      </p:sp>
      <p:pic>
        <p:nvPicPr>
          <p:cNvPr id="328" name="Google Shape;328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52588" y="2994025"/>
            <a:ext cx="2549157" cy="86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3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Assignment</a:t>
            </a:r>
            <a:endParaRPr/>
          </a:p>
        </p:txBody>
      </p:sp>
      <p:sp>
        <p:nvSpPr>
          <p:cNvPr id="334" name="Google Shape;334;p23"/>
          <p:cNvSpPr txBox="1"/>
          <p:nvPr>
            <p:ph idx="1" type="body"/>
          </p:nvPr>
        </p:nvSpPr>
        <p:spPr>
          <a:xfrm>
            <a:off x="775447" y="1400783"/>
            <a:ext cx="10578353" cy="4776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Apply Convolution using both smoothing and sharpening kernels on a grayscale image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and output the results, </a:t>
            </a:r>
            <a:endParaRPr/>
          </a:p>
          <a:p>
            <a:pPr indent="-514350" lvl="1" marL="971550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lphaLcParenR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Smoothing kernel is a gaussian filter of size </a:t>
            </a:r>
            <a:r>
              <a:rPr b="1" lang="en-US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x sigma  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      b)   Sharpening kernel is a gaussian derivative kernel of size </a:t>
            </a:r>
            <a:r>
              <a:rPr b="1"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x sigma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2.  Repeat the process for the 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Color image:</a:t>
            </a:r>
            <a:endParaRPr/>
          </a:p>
          <a:p>
            <a:pPr indent="-457200" lvl="1" marL="914400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lphaLcPeriod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Take an RGB image and apply convolution with each kernel, separately on each channel.</a:t>
            </a:r>
            <a:endParaRPr/>
          </a:p>
          <a:p>
            <a:pPr indent="-514350" lvl="1" marL="971550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lphaLcPeriod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Convert the RGB image to </a:t>
            </a:r>
            <a:r>
              <a:rPr b="1" lang="en-US" sz="2000">
                <a:latin typeface="Times New Roman"/>
                <a:ea typeface="Times New Roman"/>
                <a:cs typeface="Times New Roman"/>
                <a:sym typeface="Times New Roman"/>
              </a:rPr>
              <a:t>HSV mode 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and apply convolution with each kernel, separately on each channel of HSV space.</a:t>
            </a:r>
            <a:endParaRPr/>
          </a:p>
          <a:p>
            <a:pPr indent="-514350" lvl="1" marL="971550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lphaLcPeriod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Observe the difference and discuss it in your report by showing and comparing the results.</a:t>
            </a:r>
            <a:endParaRPr/>
          </a:p>
          <a:p>
            <a:pPr indent="0" lvl="1" marL="457200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t/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1" marL="457200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i="1" lang="en-US" sz="2600">
                <a:latin typeface="Times New Roman"/>
                <a:ea typeface="Times New Roman"/>
                <a:cs typeface="Times New Roman"/>
                <a:sym typeface="Times New Roman"/>
              </a:rPr>
              <a:t>Note: You can use library functions as required to do the tasks</a:t>
            </a:r>
            <a:r>
              <a:rPr lang="en-US" sz="260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endParaRPr/>
          </a:p>
          <a:p>
            <a:pPr indent="-508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08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08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5" name="Google Shape;335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4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Sample Outputs</a:t>
            </a:r>
            <a:endParaRPr/>
          </a:p>
        </p:txBody>
      </p:sp>
      <p:pic>
        <p:nvPicPr>
          <p:cNvPr id="341" name="Google Shape;341;p2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0492" y="5599473"/>
            <a:ext cx="4080763" cy="1152433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Edittex" id="343" name="Google Shape;343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61676" y="3391451"/>
            <a:ext cx="3099198" cy="707857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4"/>
          <p:cNvSpPr txBox="1"/>
          <p:nvPr/>
        </p:nvSpPr>
        <p:spPr>
          <a:xfrm>
            <a:off x="1469845" y="2964706"/>
            <a:ext cx="383842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Gaussian Smoothing Filter</a:t>
            </a:r>
            <a:endParaRPr/>
          </a:p>
        </p:txBody>
      </p:sp>
      <p:sp>
        <p:nvSpPr>
          <p:cNvPr id="345" name="Google Shape;345;p24"/>
          <p:cNvSpPr txBox="1"/>
          <p:nvPr/>
        </p:nvSpPr>
        <p:spPr>
          <a:xfrm>
            <a:off x="1526274" y="5035478"/>
            <a:ext cx="3781996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Gaussian Sharpening (LoG) Filter</a:t>
            </a:r>
            <a:endParaRPr/>
          </a:p>
        </p:txBody>
      </p:sp>
      <p:cxnSp>
        <p:nvCxnSpPr>
          <p:cNvPr id="346" name="Google Shape;346;p24"/>
          <p:cNvCxnSpPr/>
          <p:nvPr/>
        </p:nvCxnSpPr>
        <p:spPr>
          <a:xfrm>
            <a:off x="4618845" y="4247804"/>
            <a:ext cx="0" cy="1203173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47" name="Google Shape;347;p24"/>
          <p:cNvSpPr txBox="1"/>
          <p:nvPr/>
        </p:nvSpPr>
        <p:spPr>
          <a:xfrm>
            <a:off x="1906051" y="4441952"/>
            <a:ext cx="27127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aseline="30000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nd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Order Partial Derivative</a:t>
            </a:r>
            <a:endParaRPr/>
          </a:p>
        </p:txBody>
      </p:sp>
      <p:pic>
        <p:nvPicPr>
          <p:cNvPr id="348" name="Google Shape;348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62913" y="4749159"/>
            <a:ext cx="1914682" cy="1914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83731" y="3141967"/>
            <a:ext cx="1926743" cy="1914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528365" y="1134125"/>
            <a:ext cx="1923685" cy="1914682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4"/>
          <p:cNvSpPr txBox="1"/>
          <p:nvPr/>
        </p:nvSpPr>
        <p:spPr>
          <a:xfrm>
            <a:off x="1597543" y="1764418"/>
            <a:ext cx="181972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Input Image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5"/>
          <p:cNvSpPr txBox="1"/>
          <p:nvPr>
            <p:ph type="title"/>
          </p:nvPr>
        </p:nvSpPr>
        <p:spPr>
          <a:xfrm>
            <a:off x="822580" y="246424"/>
            <a:ext cx="3683431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Image Splitting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7" name="Google Shape;35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58" name="Google Shape;35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7732" y="1515285"/>
            <a:ext cx="6652830" cy="2212239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5"/>
          <p:cNvSpPr txBox="1"/>
          <p:nvPr/>
        </p:nvSpPr>
        <p:spPr>
          <a:xfrm>
            <a:off x="3374497" y="1145954"/>
            <a:ext cx="523237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Figure(Left to right): Blue, Green, Red Channel</a:t>
            </a:r>
            <a:endParaRPr/>
          </a:p>
        </p:txBody>
      </p:sp>
      <p:pic>
        <p:nvPicPr>
          <p:cNvPr id="360" name="Google Shape;360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2854" y="2559369"/>
            <a:ext cx="2194820" cy="2212239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5"/>
          <p:cNvSpPr txBox="1"/>
          <p:nvPr/>
        </p:nvSpPr>
        <p:spPr>
          <a:xfrm>
            <a:off x="634045" y="4930913"/>
            <a:ext cx="141384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Color image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RGB space</a:t>
            </a:r>
            <a:endParaRPr/>
          </a:p>
        </p:txBody>
      </p:sp>
      <p:pic>
        <p:nvPicPr>
          <p:cNvPr id="362" name="Google Shape;362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568528" y="2559368"/>
            <a:ext cx="2226219" cy="2212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547732" y="4172630"/>
            <a:ext cx="6652830" cy="2279272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25"/>
          <p:cNvSpPr txBox="1"/>
          <p:nvPr/>
        </p:nvSpPr>
        <p:spPr>
          <a:xfrm>
            <a:off x="10435215" y="4942934"/>
            <a:ext cx="91858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Merged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6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Calibri"/>
              <a:buNone/>
            </a:pPr>
            <a:r>
              <a:rPr lang="en-US"/>
              <a:t>Split and LoG</a:t>
            </a:r>
            <a:endParaRPr/>
          </a:p>
        </p:txBody>
      </p:sp>
      <p:sp>
        <p:nvSpPr>
          <p:cNvPr id="370" name="Google Shape;370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71" name="Google Shape;37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0866" y="2497201"/>
            <a:ext cx="7819642" cy="26875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23462" y="2314762"/>
            <a:ext cx="3030338" cy="3020809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26"/>
          <p:cNvSpPr txBox="1"/>
          <p:nvPr/>
        </p:nvSpPr>
        <p:spPr>
          <a:xfrm>
            <a:off x="9522907" y="5476628"/>
            <a:ext cx="91858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Merged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7"/>
          <p:cNvSpPr txBox="1"/>
          <p:nvPr>
            <p:ph type="title"/>
          </p:nvPr>
        </p:nvSpPr>
        <p:spPr>
          <a:xfrm>
            <a:off x="3952278" y="2756571"/>
            <a:ext cx="3758847" cy="13448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 sz="6000">
                <a:latin typeface="Times New Roman"/>
                <a:ea typeface="Times New Roman"/>
                <a:cs typeface="Times New Roman"/>
                <a:sym typeface="Times New Roman"/>
              </a:rPr>
              <a:t>Thank</a:t>
            </a:r>
            <a:r>
              <a:rPr lang="en-US" sz="6000"/>
              <a:t> </a:t>
            </a:r>
            <a:r>
              <a:rPr lang="en-US" sz="6000">
                <a:latin typeface="Times New Roman"/>
                <a:ea typeface="Times New Roman"/>
                <a:cs typeface="Times New Roman"/>
                <a:sym typeface="Times New Roman"/>
              </a:rPr>
              <a:t>You</a:t>
            </a:r>
            <a:endParaRPr/>
          </a:p>
        </p:txBody>
      </p:sp>
      <p:sp>
        <p:nvSpPr>
          <p:cNvPr id="379" name="Google Shape;37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>
            <p:ph type="ctrTitle"/>
          </p:nvPr>
        </p:nvSpPr>
        <p:spPr>
          <a:xfrm>
            <a:off x="1524000" y="1122363"/>
            <a:ext cx="9144000" cy="12874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6000"/>
              <a:buFont typeface="Times New Roman"/>
              <a:buNone/>
            </a:pPr>
            <a:r>
              <a:rPr b="0" lang="en-US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Week</a:t>
            </a:r>
            <a:r>
              <a:rPr b="0" lang="en-US" sz="6000" u="none" strike="noStrike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</a:t>
            </a:r>
            <a:endParaRPr/>
          </a:p>
        </p:txBody>
      </p:sp>
      <p:sp>
        <p:nvSpPr>
          <p:cNvPr id="105" name="Google Shape;105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" name="Google Shape;106;p3"/>
          <p:cNvSpPr txBox="1"/>
          <p:nvPr/>
        </p:nvSpPr>
        <p:spPr>
          <a:xfrm>
            <a:off x="1524000" y="2922588"/>
            <a:ext cx="9144000" cy="12874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6000"/>
              <a:buFont typeface="Times New Roman"/>
              <a:buNone/>
            </a:pPr>
            <a:r>
              <a:rPr b="0" lang="en-US" sz="6000" u="sng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Topic: Convolution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</a:t>
            </a:r>
            <a:endParaRPr/>
          </a:p>
        </p:txBody>
      </p:sp>
      <p:sp>
        <p:nvSpPr>
          <p:cNvPr id="112" name="Google Shape;112;p4"/>
          <p:cNvSpPr txBox="1"/>
          <p:nvPr>
            <p:ph idx="1" type="body"/>
          </p:nvPr>
        </p:nvSpPr>
        <p:spPr>
          <a:xfrm>
            <a:off x="775447" y="1400783"/>
            <a:ext cx="10578353" cy="4776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 is an operation performed on two functions to produce a third function.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 image processing, convolution is the process of transforming an image by applying a kernel over each pixel and its local neighbors across the entire image.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The convolution operation applied on Image I(x,y) using a kernel F is given by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 </a:t>
            </a:r>
            <a:br>
              <a:rPr lang="en-US"/>
            </a:b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13" name="Google Shape;113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4" name="Google Shape;11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5100" y="4350675"/>
            <a:ext cx="6781800" cy="13898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</a:t>
            </a:r>
            <a:endParaRPr/>
          </a:p>
        </p:txBody>
      </p:sp>
      <p:graphicFrame>
        <p:nvGraphicFramePr>
          <p:cNvPr id="120" name="Google Shape;120;p5"/>
          <p:cNvGraphicFramePr/>
          <p:nvPr/>
        </p:nvGraphicFramePr>
        <p:xfrm>
          <a:off x="838200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580850"/>
                <a:gridCol w="580850"/>
                <a:gridCol w="580850"/>
                <a:gridCol w="580850"/>
                <a:gridCol w="580850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aphicFrame>
        <p:nvGraphicFramePr>
          <p:cNvPr id="121" name="Google Shape;121;p5"/>
          <p:cNvGraphicFramePr/>
          <p:nvPr/>
        </p:nvGraphicFramePr>
        <p:xfrm>
          <a:off x="4912933" y="32066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65450"/>
                <a:gridCol w="665450"/>
                <a:gridCol w="665450"/>
              </a:tblGrid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</a:tbl>
          </a:graphicData>
        </a:graphic>
      </p:graphicFrame>
      <p:sp>
        <p:nvSpPr>
          <p:cNvPr id="122" name="Google Shape;122;p5"/>
          <p:cNvSpPr txBox="1"/>
          <p:nvPr/>
        </p:nvSpPr>
        <p:spPr>
          <a:xfrm>
            <a:off x="5911126" y="5821895"/>
            <a:ext cx="2423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endParaRPr/>
          </a:p>
        </p:txBody>
      </p:sp>
      <p:sp>
        <p:nvSpPr>
          <p:cNvPr id="123" name="Google Shape;123;p5"/>
          <p:cNvSpPr txBox="1"/>
          <p:nvPr/>
        </p:nvSpPr>
        <p:spPr>
          <a:xfrm>
            <a:off x="2145088" y="5835192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/>
          </a:p>
        </p:txBody>
      </p:sp>
      <p:sp>
        <p:nvSpPr>
          <p:cNvPr id="124" name="Google Shape;124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5" name="Google Shape;125;p5"/>
          <p:cNvSpPr txBox="1"/>
          <p:nvPr/>
        </p:nvSpPr>
        <p:spPr>
          <a:xfrm>
            <a:off x="9159972" y="5731497"/>
            <a:ext cx="9840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 * I(X,Y)</a:t>
            </a:r>
            <a:endParaRPr/>
          </a:p>
        </p:txBody>
      </p:sp>
      <p:graphicFrame>
        <p:nvGraphicFramePr>
          <p:cNvPr id="126" name="Google Shape;126;p5"/>
          <p:cNvGraphicFramePr/>
          <p:nvPr/>
        </p:nvGraphicFramePr>
        <p:xfrm>
          <a:off x="7661311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06575"/>
                <a:gridCol w="606575"/>
                <a:gridCol w="606575"/>
                <a:gridCol w="606575"/>
                <a:gridCol w="606575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</a:t>
            </a:r>
            <a:endParaRPr/>
          </a:p>
        </p:txBody>
      </p:sp>
      <p:graphicFrame>
        <p:nvGraphicFramePr>
          <p:cNvPr id="133" name="Google Shape;133;p6"/>
          <p:cNvGraphicFramePr/>
          <p:nvPr/>
        </p:nvGraphicFramePr>
        <p:xfrm>
          <a:off x="838200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580850"/>
                <a:gridCol w="580850"/>
                <a:gridCol w="580850"/>
                <a:gridCol w="580850"/>
                <a:gridCol w="580850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1X9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1X8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0X7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0X6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0X5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1X4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0X3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1X2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0X1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34" name="Google Shape;134;p6"/>
          <p:cNvSpPr txBox="1"/>
          <p:nvPr/>
        </p:nvSpPr>
        <p:spPr>
          <a:xfrm>
            <a:off x="1904214" y="5835192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/>
          </a:p>
        </p:txBody>
      </p:sp>
      <p:sp>
        <p:nvSpPr>
          <p:cNvPr id="135" name="Google Shape;135;p6"/>
          <p:cNvSpPr txBox="1"/>
          <p:nvPr/>
        </p:nvSpPr>
        <p:spPr>
          <a:xfrm>
            <a:off x="5693790" y="5731497"/>
            <a:ext cx="6570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I(X,Y)</a:t>
            </a:r>
            <a:endParaRPr/>
          </a:p>
        </p:txBody>
      </p:sp>
      <p:sp>
        <p:nvSpPr>
          <p:cNvPr id="136" name="Google Shape;13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137" name="Google Shape;137;p6"/>
          <p:cNvGraphicFramePr/>
          <p:nvPr/>
        </p:nvGraphicFramePr>
        <p:xfrm>
          <a:off x="4912933" y="32066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65450"/>
                <a:gridCol w="665450"/>
                <a:gridCol w="665450"/>
              </a:tblGrid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8" name="Google Shape;138;p6"/>
          <p:cNvGraphicFramePr/>
          <p:nvPr/>
        </p:nvGraphicFramePr>
        <p:xfrm>
          <a:off x="7661311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06575"/>
                <a:gridCol w="606575"/>
                <a:gridCol w="606575"/>
                <a:gridCol w="606575"/>
                <a:gridCol w="606575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39" name="Google Shape;139;p6"/>
          <p:cNvSpPr txBox="1"/>
          <p:nvPr/>
        </p:nvSpPr>
        <p:spPr>
          <a:xfrm>
            <a:off x="9159972" y="5731497"/>
            <a:ext cx="9840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 * I(X,Y)</a:t>
            </a:r>
            <a:endParaRPr/>
          </a:p>
        </p:txBody>
      </p:sp>
      <p:sp>
        <p:nvSpPr>
          <p:cNvPr id="140" name="Google Shape;140;p6"/>
          <p:cNvSpPr txBox="1"/>
          <p:nvPr/>
        </p:nvSpPr>
        <p:spPr>
          <a:xfrm>
            <a:off x="939338" y="1679171"/>
            <a:ext cx="7720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 1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</a:t>
            </a:r>
            <a:endParaRPr/>
          </a:p>
        </p:txBody>
      </p:sp>
      <p:graphicFrame>
        <p:nvGraphicFramePr>
          <p:cNvPr id="146" name="Google Shape;146;p7"/>
          <p:cNvGraphicFramePr/>
          <p:nvPr/>
        </p:nvGraphicFramePr>
        <p:xfrm>
          <a:off x="838200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580850"/>
                <a:gridCol w="580850"/>
                <a:gridCol w="580850"/>
                <a:gridCol w="580850"/>
                <a:gridCol w="580850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1X9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0X8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0X6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0X4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0X2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0X1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47" name="Google Shape;147;p7"/>
          <p:cNvSpPr txBox="1"/>
          <p:nvPr/>
        </p:nvSpPr>
        <p:spPr>
          <a:xfrm>
            <a:off x="1904214" y="5835192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/>
          </a:p>
        </p:txBody>
      </p:sp>
      <p:sp>
        <p:nvSpPr>
          <p:cNvPr id="148" name="Google Shape;148;p7"/>
          <p:cNvSpPr txBox="1"/>
          <p:nvPr/>
        </p:nvSpPr>
        <p:spPr>
          <a:xfrm>
            <a:off x="5693790" y="5731497"/>
            <a:ext cx="6570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I(X,Y)</a:t>
            </a:r>
            <a:endParaRPr/>
          </a:p>
        </p:txBody>
      </p:sp>
      <p:sp>
        <p:nvSpPr>
          <p:cNvPr id="149" name="Google Shape;1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150" name="Google Shape;150;p7"/>
          <p:cNvGraphicFramePr/>
          <p:nvPr/>
        </p:nvGraphicFramePr>
        <p:xfrm>
          <a:off x="4912933" y="32066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65450"/>
                <a:gridCol w="665450"/>
                <a:gridCol w="665450"/>
              </a:tblGrid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1" name="Google Shape;151;p7"/>
          <p:cNvGraphicFramePr/>
          <p:nvPr/>
        </p:nvGraphicFramePr>
        <p:xfrm>
          <a:off x="7661311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06575"/>
                <a:gridCol w="606575"/>
                <a:gridCol w="606575"/>
                <a:gridCol w="606575"/>
                <a:gridCol w="606575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52" name="Google Shape;152;p7"/>
          <p:cNvSpPr txBox="1"/>
          <p:nvPr/>
        </p:nvSpPr>
        <p:spPr>
          <a:xfrm>
            <a:off x="9159972" y="5731497"/>
            <a:ext cx="9840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 * I(X,Y)</a:t>
            </a:r>
            <a:endParaRPr/>
          </a:p>
        </p:txBody>
      </p:sp>
      <p:sp>
        <p:nvSpPr>
          <p:cNvPr id="153" name="Google Shape;153;p7"/>
          <p:cNvSpPr txBox="1"/>
          <p:nvPr/>
        </p:nvSpPr>
        <p:spPr>
          <a:xfrm>
            <a:off x="939338" y="1679171"/>
            <a:ext cx="7720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 2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</a:t>
            </a:r>
            <a:endParaRPr/>
          </a:p>
        </p:txBody>
      </p:sp>
      <p:graphicFrame>
        <p:nvGraphicFramePr>
          <p:cNvPr id="159" name="Google Shape;159;p8"/>
          <p:cNvGraphicFramePr/>
          <p:nvPr/>
        </p:nvGraphicFramePr>
        <p:xfrm>
          <a:off x="838200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580850"/>
                <a:gridCol w="580850"/>
                <a:gridCol w="580850"/>
                <a:gridCol w="580850"/>
                <a:gridCol w="580850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60" name="Google Shape;160;p8"/>
          <p:cNvSpPr txBox="1"/>
          <p:nvPr/>
        </p:nvSpPr>
        <p:spPr>
          <a:xfrm>
            <a:off x="1904214" y="5835192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/>
          </a:p>
        </p:txBody>
      </p:sp>
      <p:sp>
        <p:nvSpPr>
          <p:cNvPr id="161" name="Google Shape;161;p8"/>
          <p:cNvSpPr txBox="1"/>
          <p:nvPr/>
        </p:nvSpPr>
        <p:spPr>
          <a:xfrm>
            <a:off x="5693790" y="5731497"/>
            <a:ext cx="6570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I(X,Y)</a:t>
            </a:r>
            <a:endParaRPr/>
          </a:p>
        </p:txBody>
      </p:sp>
      <p:sp>
        <p:nvSpPr>
          <p:cNvPr id="162" name="Google Shape;16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163" name="Google Shape;163;p8"/>
          <p:cNvGraphicFramePr/>
          <p:nvPr/>
        </p:nvGraphicFramePr>
        <p:xfrm>
          <a:off x="4912933" y="32066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65450"/>
                <a:gridCol w="665450"/>
                <a:gridCol w="665450"/>
              </a:tblGrid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4" name="Google Shape;164;p8"/>
          <p:cNvGraphicFramePr/>
          <p:nvPr/>
        </p:nvGraphicFramePr>
        <p:xfrm>
          <a:off x="7661311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06575"/>
                <a:gridCol w="606575"/>
                <a:gridCol w="606575"/>
                <a:gridCol w="606575"/>
                <a:gridCol w="606575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65" name="Google Shape;165;p8"/>
          <p:cNvSpPr txBox="1"/>
          <p:nvPr/>
        </p:nvSpPr>
        <p:spPr>
          <a:xfrm>
            <a:off x="9159972" y="5731497"/>
            <a:ext cx="9840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 * I(X,Y)</a:t>
            </a:r>
            <a:endParaRPr/>
          </a:p>
        </p:txBody>
      </p:sp>
      <p:sp>
        <p:nvSpPr>
          <p:cNvPr id="166" name="Google Shape;166;p8"/>
          <p:cNvSpPr txBox="1"/>
          <p:nvPr/>
        </p:nvSpPr>
        <p:spPr>
          <a:xfrm>
            <a:off x="939338" y="1679171"/>
            <a:ext cx="7720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 3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"/>
          <p:cNvSpPr txBox="1"/>
          <p:nvPr>
            <p:ph type="title"/>
          </p:nvPr>
        </p:nvSpPr>
        <p:spPr>
          <a:xfrm>
            <a:off x="775447" y="328100"/>
            <a:ext cx="10515600" cy="629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</a:t>
            </a:r>
            <a:endParaRPr/>
          </a:p>
        </p:txBody>
      </p:sp>
      <p:graphicFrame>
        <p:nvGraphicFramePr>
          <p:cNvPr id="172" name="Google Shape;172;p9"/>
          <p:cNvGraphicFramePr/>
          <p:nvPr/>
        </p:nvGraphicFramePr>
        <p:xfrm>
          <a:off x="838200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580850"/>
                <a:gridCol w="580850"/>
                <a:gridCol w="580850"/>
                <a:gridCol w="580850"/>
                <a:gridCol w="580850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73" name="Google Shape;173;p9"/>
          <p:cNvSpPr txBox="1"/>
          <p:nvPr/>
        </p:nvSpPr>
        <p:spPr>
          <a:xfrm>
            <a:off x="1904214" y="5835192"/>
            <a:ext cx="2904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/>
          </a:p>
        </p:txBody>
      </p:sp>
      <p:sp>
        <p:nvSpPr>
          <p:cNvPr id="174" name="Google Shape;174;p9"/>
          <p:cNvSpPr txBox="1"/>
          <p:nvPr/>
        </p:nvSpPr>
        <p:spPr>
          <a:xfrm>
            <a:off x="5693790" y="5731497"/>
            <a:ext cx="6570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I(X,Y)</a:t>
            </a:r>
            <a:endParaRPr/>
          </a:p>
        </p:txBody>
      </p:sp>
      <p:sp>
        <p:nvSpPr>
          <p:cNvPr id="175" name="Google Shape;175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176" name="Google Shape;176;p9"/>
          <p:cNvGraphicFramePr/>
          <p:nvPr/>
        </p:nvGraphicFramePr>
        <p:xfrm>
          <a:off x="4912933" y="320668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65450"/>
                <a:gridCol w="665450"/>
                <a:gridCol w="665450"/>
              </a:tblGrid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  <a:tr h="604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8DA9D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7" name="Google Shape;177;p9"/>
          <p:cNvGraphicFramePr/>
          <p:nvPr/>
        </p:nvGraphicFramePr>
        <p:xfrm>
          <a:off x="7661311" y="27588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{EDE5F976-F930-4603-B825-CF2442F1B6D3}</a:tableStyleId>
              </a:tblPr>
              <a:tblGrid>
                <a:gridCol w="606575"/>
                <a:gridCol w="606575"/>
                <a:gridCol w="606575"/>
                <a:gridCol w="606575"/>
                <a:gridCol w="606575"/>
              </a:tblGrid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T="45725" marB="45725" marR="91450" marL="9145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64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78" name="Google Shape;178;p9"/>
          <p:cNvSpPr txBox="1"/>
          <p:nvPr/>
        </p:nvSpPr>
        <p:spPr>
          <a:xfrm>
            <a:off x="9159972" y="5731497"/>
            <a:ext cx="9840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 * I(X,Y)</a:t>
            </a:r>
            <a:endParaRPr/>
          </a:p>
        </p:txBody>
      </p:sp>
      <p:sp>
        <p:nvSpPr>
          <p:cNvPr id="179" name="Google Shape;179;p9"/>
          <p:cNvSpPr txBox="1"/>
          <p:nvPr/>
        </p:nvSpPr>
        <p:spPr>
          <a:xfrm>
            <a:off x="939338" y="1679171"/>
            <a:ext cx="77207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 4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2024-01-28T14:46:17Z</dcterms:created>
  <dc:creator>D B</dc:creator>
</cp:coreProperties>
</file>